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7" r:id="rId2"/>
    <p:sldId id="261" r:id="rId3"/>
    <p:sldId id="260" r:id="rId4"/>
    <p:sldId id="262" r:id="rId5"/>
    <p:sldId id="264" r:id="rId6"/>
    <p:sldId id="265" r:id="rId7"/>
    <p:sldId id="266" r:id="rId8"/>
    <p:sldId id="268" r:id="rId9"/>
    <p:sldId id="267" r:id="rId10"/>
    <p:sldId id="270" r:id="rId11"/>
    <p:sldId id="269"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6" d="100"/>
          <a:sy n="76" d="100"/>
        </p:scale>
        <p:origin x="917"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F731B93-613B-4DFB-89DC-CE211844660B}" type="datetimeFigureOut">
              <a:rPr lang="ru-RU" smtClean="0"/>
              <a:t>19.06.2025</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1B0F12E3-BCC0-4654-A62D-49239E558452}"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42537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F731B93-613B-4DFB-89DC-CE211844660B}" type="datetimeFigureOut">
              <a:rPr lang="ru-RU" smtClean="0"/>
              <a:t>19.06.2025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0F12E3-BCC0-4654-A62D-49239E558452}" type="slidenum">
              <a:rPr lang="ru-RU" smtClean="0"/>
              <a:t>‹#›</a:t>
            </a:fld>
            <a:endParaRPr lang="ru-RU"/>
          </a:p>
        </p:txBody>
      </p:sp>
    </p:spTree>
    <p:extLst>
      <p:ext uri="{BB962C8B-B14F-4D97-AF65-F5344CB8AC3E}">
        <p14:creationId xmlns:p14="http://schemas.microsoft.com/office/powerpoint/2010/main" val="239335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F731B93-613B-4DFB-89DC-CE211844660B}" type="datetimeFigureOut">
              <a:rPr lang="ru-RU" smtClean="0"/>
              <a:t>19.06.2025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0F12E3-BCC0-4654-A62D-49239E558452}"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52808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F731B93-613B-4DFB-89DC-CE211844660B}" type="datetimeFigureOut">
              <a:rPr lang="ru-RU" smtClean="0"/>
              <a:t>19.06.2025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0F12E3-BCC0-4654-A62D-49239E558452}"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242432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F731B93-613B-4DFB-89DC-CE211844660B}" type="datetimeFigureOut">
              <a:rPr lang="ru-RU" smtClean="0"/>
              <a:t>19.06.2025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0F12E3-BCC0-4654-A62D-49239E558452}" type="slidenum">
              <a:rPr lang="ru-RU" smtClean="0"/>
              <a:t>‹#›</a:t>
            </a:fld>
            <a:endParaRPr lang="ru-RU"/>
          </a:p>
        </p:txBody>
      </p:sp>
    </p:spTree>
    <p:extLst>
      <p:ext uri="{BB962C8B-B14F-4D97-AF65-F5344CB8AC3E}">
        <p14:creationId xmlns:p14="http://schemas.microsoft.com/office/powerpoint/2010/main" val="6351524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F731B93-613B-4DFB-89DC-CE211844660B}" type="datetimeFigureOut">
              <a:rPr lang="ru-RU" smtClean="0"/>
              <a:t>19.06.2025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0F12E3-BCC0-4654-A62D-49239E558452}"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15914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F731B93-613B-4DFB-89DC-CE211844660B}" type="datetimeFigureOut">
              <a:rPr lang="ru-RU" smtClean="0"/>
              <a:t>19.06.2025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0F12E3-BCC0-4654-A62D-49239E558452}"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25127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F731B93-613B-4DFB-89DC-CE211844660B}" type="datetimeFigureOut">
              <a:rPr lang="ru-RU" smtClean="0"/>
              <a:t>19.06.2025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0F12E3-BCC0-4654-A62D-49239E558452}"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189203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F731B93-613B-4DFB-89DC-CE211844660B}" type="datetimeFigureOut">
              <a:rPr lang="ru-RU" smtClean="0"/>
              <a:t>19.06.2025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0F12E3-BCC0-4654-A62D-49239E558452}"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2569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F731B93-613B-4DFB-89DC-CE211844660B}" type="datetimeFigureOut">
              <a:rPr lang="ru-RU" smtClean="0"/>
              <a:t>19.06.2025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0F12E3-BCC0-4654-A62D-49239E558452}" type="slidenum">
              <a:rPr lang="ru-RU" smtClean="0"/>
              <a:t>‹#›</a:t>
            </a:fld>
            <a:endParaRPr lang="ru-RU"/>
          </a:p>
        </p:txBody>
      </p:sp>
    </p:spTree>
    <p:extLst>
      <p:ext uri="{BB962C8B-B14F-4D97-AF65-F5344CB8AC3E}">
        <p14:creationId xmlns:p14="http://schemas.microsoft.com/office/powerpoint/2010/main" val="335980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F731B93-613B-4DFB-89DC-CE211844660B}" type="datetimeFigureOut">
              <a:rPr lang="ru-RU" smtClean="0"/>
              <a:t>19.06.2025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0F12E3-BCC0-4654-A62D-49239E558452}"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6249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0F731B93-613B-4DFB-89DC-CE211844660B}" type="datetimeFigureOut">
              <a:rPr lang="ru-RU" smtClean="0"/>
              <a:t>19.06.2025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0F12E3-BCC0-4654-A62D-49239E558452}" type="slidenum">
              <a:rPr lang="ru-RU" smtClean="0"/>
              <a:t>‹#›</a:t>
            </a:fld>
            <a:endParaRPr lang="ru-RU"/>
          </a:p>
        </p:txBody>
      </p:sp>
    </p:spTree>
    <p:extLst>
      <p:ext uri="{BB962C8B-B14F-4D97-AF65-F5344CB8AC3E}">
        <p14:creationId xmlns:p14="http://schemas.microsoft.com/office/powerpoint/2010/main" val="30925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0F731B93-613B-4DFB-89DC-CE211844660B}" type="datetimeFigureOut">
              <a:rPr lang="ru-RU" smtClean="0"/>
              <a:t>19.06.2025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B0F12E3-BCC0-4654-A62D-49239E558452}"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25213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0F731B93-613B-4DFB-89DC-CE211844660B}" type="datetimeFigureOut">
              <a:rPr lang="ru-RU" smtClean="0"/>
              <a:t>19.06.2025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0F12E3-BCC0-4654-A62D-49239E558452}"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86514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731B93-613B-4DFB-89DC-CE211844660B}" type="datetimeFigureOut">
              <a:rPr lang="ru-RU" smtClean="0"/>
              <a:t>19.06.2025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B0F12E3-BCC0-4654-A62D-49239E558452}" type="slidenum">
              <a:rPr lang="ru-RU" smtClean="0"/>
              <a:t>‹#›</a:t>
            </a:fld>
            <a:endParaRPr lang="ru-RU"/>
          </a:p>
        </p:txBody>
      </p:sp>
    </p:spTree>
    <p:extLst>
      <p:ext uri="{BB962C8B-B14F-4D97-AF65-F5344CB8AC3E}">
        <p14:creationId xmlns:p14="http://schemas.microsoft.com/office/powerpoint/2010/main" val="1473882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F731B93-613B-4DFB-89DC-CE211844660B}" type="datetimeFigureOut">
              <a:rPr lang="ru-RU" smtClean="0"/>
              <a:t>19.06.2025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0F12E3-BCC0-4654-A62D-49239E558452}"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6789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F731B93-613B-4DFB-89DC-CE211844660B}" type="datetimeFigureOut">
              <a:rPr lang="ru-RU" smtClean="0"/>
              <a:t>19.06.2025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0F12E3-BCC0-4654-A62D-49239E558452}" type="slidenum">
              <a:rPr lang="ru-RU" smtClean="0"/>
              <a:t>‹#›</a:t>
            </a:fld>
            <a:endParaRPr lang="ru-RU"/>
          </a:p>
        </p:txBody>
      </p:sp>
    </p:spTree>
    <p:extLst>
      <p:ext uri="{BB962C8B-B14F-4D97-AF65-F5344CB8AC3E}">
        <p14:creationId xmlns:p14="http://schemas.microsoft.com/office/powerpoint/2010/main" val="1042258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F731B93-613B-4DFB-89DC-CE211844660B}" type="datetimeFigureOut">
              <a:rPr lang="ru-RU" smtClean="0"/>
              <a:t>19.06.2025</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B0F12E3-BCC0-4654-A62D-49239E558452}" type="slidenum">
              <a:rPr lang="ru-RU" smtClean="0"/>
              <a:t>‹#›</a:t>
            </a:fld>
            <a:endParaRPr lang="ru-RU"/>
          </a:p>
        </p:txBody>
      </p:sp>
    </p:spTree>
    <p:extLst>
      <p:ext uri="{BB962C8B-B14F-4D97-AF65-F5344CB8AC3E}">
        <p14:creationId xmlns:p14="http://schemas.microsoft.com/office/powerpoint/2010/main" val="2042651446"/>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E23EDB-2F8E-4B82-A6E4-4916CA6E5B40}"/>
              </a:ext>
            </a:extLst>
          </p:cNvPr>
          <p:cNvSpPr txBox="1"/>
          <p:nvPr/>
        </p:nvSpPr>
        <p:spPr>
          <a:xfrm>
            <a:off x="1705232" y="1235676"/>
            <a:ext cx="9020433" cy="3785652"/>
          </a:xfrm>
          <a:prstGeom prst="rect">
            <a:avLst/>
          </a:prstGeom>
          <a:gradFill>
            <a:gsLst>
              <a:gs pos="0">
                <a:schemeClr val="accent1">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ru-RU" sz="4800" b="1" dirty="0"/>
              <a:t>Изменения в ФОП НОО </a:t>
            </a:r>
          </a:p>
          <a:p>
            <a:pPr algn="ctr"/>
            <a:r>
              <a:rPr lang="ru-RU" sz="4800" b="1" dirty="0"/>
              <a:t>с 1 сентября 2025 года</a:t>
            </a:r>
            <a:br>
              <a:rPr lang="ru-RU" sz="4800" b="1" dirty="0"/>
            </a:br>
            <a:r>
              <a:rPr lang="ru-RU" sz="4800" b="1" dirty="0"/>
              <a:t>на основании Приказа Минпросвещения </a:t>
            </a:r>
          </a:p>
          <a:p>
            <a:pPr algn="ctr"/>
            <a:r>
              <a:rPr lang="ru-RU" sz="4800" b="1" dirty="0"/>
              <a:t>№704 от 09.10.2024</a:t>
            </a:r>
            <a:endParaRPr lang="ru-RU" sz="4800" dirty="0"/>
          </a:p>
        </p:txBody>
      </p:sp>
      <p:sp>
        <p:nvSpPr>
          <p:cNvPr id="3" name="Rectangle 2">
            <a:extLst>
              <a:ext uri="{FF2B5EF4-FFF2-40B4-BE49-F238E27FC236}">
                <a16:creationId xmlns:a16="http://schemas.microsoft.com/office/drawing/2014/main" id="{3E1F9E4E-FCD7-4C66-9FC9-640ECDB0F8AD}"/>
              </a:ext>
            </a:extLst>
          </p:cNvPr>
          <p:cNvSpPr>
            <a:spLocks noChangeArrowheads="1"/>
          </p:cNvSpPr>
          <p:nvPr/>
        </p:nvSpPr>
        <p:spPr bwMode="auto">
          <a:xfrm>
            <a:off x="0" y="-37070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25" name="Рисунок 1" descr="➡">
            <a:extLst>
              <a:ext uri="{FF2B5EF4-FFF2-40B4-BE49-F238E27FC236}">
                <a16:creationId xmlns:a16="http://schemas.microsoft.com/office/drawing/2014/main" id="{12716779-C3A5-443A-8AF3-D7970585A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498"/>
            <a:ext cx="152400" cy="15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3142076"/>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1F9E4E-FCD7-4C66-9FC9-640ECDB0F8AD}"/>
              </a:ext>
            </a:extLst>
          </p:cNvPr>
          <p:cNvSpPr>
            <a:spLocks noChangeArrowheads="1"/>
          </p:cNvSpPr>
          <p:nvPr/>
        </p:nvSpPr>
        <p:spPr bwMode="auto">
          <a:xfrm>
            <a:off x="0" y="-37070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25" name="Рисунок 1" descr="➡">
            <a:extLst>
              <a:ext uri="{FF2B5EF4-FFF2-40B4-BE49-F238E27FC236}">
                <a16:creationId xmlns:a16="http://schemas.microsoft.com/office/drawing/2014/main" id="{12716779-C3A5-443A-8AF3-D7970585A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498"/>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a:extLst>
              <a:ext uri="{FF2B5EF4-FFF2-40B4-BE49-F238E27FC236}">
                <a16:creationId xmlns:a16="http://schemas.microsoft.com/office/drawing/2014/main" id="{17E33864-3C58-4D70-9E79-06F219B60808}"/>
              </a:ext>
            </a:extLst>
          </p:cNvPr>
          <p:cNvSpPr/>
          <p:nvPr/>
        </p:nvSpPr>
        <p:spPr>
          <a:xfrm>
            <a:off x="1323975" y="1171486"/>
            <a:ext cx="8963025" cy="3231654"/>
          </a:xfrm>
          <a:prstGeom prst="rect">
            <a:avLst/>
          </a:prstGeom>
        </p:spPr>
        <p:txBody>
          <a:bodyPr wrap="square">
            <a:spAutoFit/>
          </a:bodyPr>
          <a:lstStyle/>
          <a:p>
            <a:pPr algn="ctr"/>
            <a:r>
              <a:rPr lang="ru-RU" sz="3200" b="1" dirty="0"/>
              <a:t>План внеурочной деятельности.</a:t>
            </a:r>
          </a:p>
          <a:p>
            <a:endParaRPr lang="ru-RU" sz="3200" b="1" dirty="0"/>
          </a:p>
          <a:p>
            <a:pPr marL="285750" indent="-285750" algn="just">
              <a:buFont typeface="Wingdings" panose="05000000000000000000" pitchFamily="2" charset="2"/>
              <a:buChar char="v"/>
            </a:pPr>
            <a:r>
              <a:rPr lang="ru-RU" dirty="0"/>
              <a:t> </a:t>
            </a:r>
            <a:r>
              <a:rPr lang="ru-RU" sz="2800" dirty="0"/>
              <a:t>Исключили пп.173.2 – задачи ВУД.</a:t>
            </a:r>
          </a:p>
          <a:p>
            <a:pPr marL="457200" indent="-457200" algn="just">
              <a:buFont typeface="Wingdings" panose="05000000000000000000" pitchFamily="2" charset="2"/>
              <a:buChar char="v"/>
            </a:pPr>
            <a:endParaRPr lang="ru-RU" sz="2800" dirty="0"/>
          </a:p>
          <a:p>
            <a:pPr marL="457200" indent="-457200" algn="just">
              <a:buFont typeface="Wingdings" panose="05000000000000000000" pitchFamily="2" charset="2"/>
              <a:buChar char="v"/>
            </a:pPr>
            <a:r>
              <a:rPr lang="ru-RU" sz="2800" dirty="0"/>
              <a:t> Исключили 173.3. – направления ВУД.</a:t>
            </a:r>
          </a:p>
          <a:p>
            <a:pPr marL="457200" indent="-457200" algn="just">
              <a:buFont typeface="Wingdings" panose="05000000000000000000" pitchFamily="2" charset="2"/>
              <a:buChar char="v"/>
            </a:pPr>
            <a:endParaRPr lang="ru-RU" sz="2800" dirty="0"/>
          </a:p>
          <a:p>
            <a:pPr marL="457200" indent="-457200" algn="just">
              <a:buFont typeface="Wingdings" panose="05000000000000000000" pitchFamily="2" charset="2"/>
              <a:buChar char="v"/>
            </a:pPr>
            <a:r>
              <a:rPr lang="ru-RU" sz="2800" dirty="0"/>
              <a:t> Формы ВУД ОО определяет самостоятельно.</a:t>
            </a:r>
          </a:p>
        </p:txBody>
      </p:sp>
    </p:spTree>
    <p:extLst>
      <p:ext uri="{BB962C8B-B14F-4D97-AF65-F5344CB8AC3E}">
        <p14:creationId xmlns:p14="http://schemas.microsoft.com/office/powerpoint/2010/main" val="324476146"/>
      </p:ext>
    </p:extLst>
  </p:cSld>
  <p:clrMapOvr>
    <a:masterClrMapping/>
  </p:clrMapOvr>
  <p:transition spd="slow">
    <p:cover/>
  </p:transition>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1F9E4E-FCD7-4C66-9FC9-640ECDB0F8AD}"/>
              </a:ext>
            </a:extLst>
          </p:cNvPr>
          <p:cNvSpPr>
            <a:spLocks noChangeArrowheads="1"/>
          </p:cNvSpPr>
          <p:nvPr/>
        </p:nvSpPr>
        <p:spPr bwMode="auto">
          <a:xfrm>
            <a:off x="0" y="-37070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25" name="Рисунок 1" descr="➡">
            <a:extLst>
              <a:ext uri="{FF2B5EF4-FFF2-40B4-BE49-F238E27FC236}">
                <a16:creationId xmlns:a16="http://schemas.microsoft.com/office/drawing/2014/main" id="{12716779-C3A5-443A-8AF3-D7970585A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498"/>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640C126-0FD6-40F5-8156-9ED3D8CE4B40}"/>
              </a:ext>
            </a:extLst>
          </p:cNvPr>
          <p:cNvSpPr txBox="1"/>
          <p:nvPr/>
        </p:nvSpPr>
        <p:spPr>
          <a:xfrm>
            <a:off x="1657350" y="1576387"/>
            <a:ext cx="8258175" cy="2123658"/>
          </a:xfrm>
          <a:prstGeom prst="rect">
            <a:avLst/>
          </a:prstGeom>
          <a:noFill/>
        </p:spPr>
        <p:txBody>
          <a:bodyPr wrap="square" rtlCol="0">
            <a:spAutoFit/>
          </a:bodyPr>
          <a:lstStyle/>
          <a:p>
            <a:pPr algn="ctr"/>
            <a:r>
              <a:rPr lang="ru-RU" sz="6600" dirty="0"/>
              <a:t>БЛАГОДАРЮ ЗА ВНИМАНИЕ!</a:t>
            </a:r>
          </a:p>
        </p:txBody>
      </p:sp>
    </p:spTree>
    <p:extLst>
      <p:ext uri="{BB962C8B-B14F-4D97-AF65-F5344CB8AC3E}">
        <p14:creationId xmlns:p14="http://schemas.microsoft.com/office/powerpoint/2010/main" val="31453051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1F9E4E-FCD7-4C66-9FC9-640ECDB0F8AD}"/>
              </a:ext>
            </a:extLst>
          </p:cNvPr>
          <p:cNvSpPr>
            <a:spLocks noChangeArrowheads="1"/>
          </p:cNvSpPr>
          <p:nvPr/>
        </p:nvSpPr>
        <p:spPr bwMode="auto">
          <a:xfrm>
            <a:off x="370702" y="1219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4" name="Прямоугольник 13">
            <a:extLst>
              <a:ext uri="{FF2B5EF4-FFF2-40B4-BE49-F238E27FC236}">
                <a16:creationId xmlns:a16="http://schemas.microsoft.com/office/drawing/2014/main" id="{9B0CE1AA-41F6-499D-856A-174D5844A3DB}"/>
              </a:ext>
            </a:extLst>
          </p:cNvPr>
          <p:cNvSpPr/>
          <p:nvPr/>
        </p:nvSpPr>
        <p:spPr>
          <a:xfrm>
            <a:off x="697384" y="366623"/>
            <a:ext cx="10981039" cy="5816977"/>
          </a:xfrm>
          <a:prstGeom prst="rect">
            <a:avLst/>
          </a:prstGeom>
        </p:spPr>
        <p:txBody>
          <a:bodyPr wrap="square">
            <a:spAutoFit/>
          </a:bodyPr>
          <a:lstStyle/>
          <a:p>
            <a:pPr algn="ctr"/>
            <a:endParaRPr lang="ru-RU" sz="3200" b="1" dirty="0"/>
          </a:p>
          <a:p>
            <a:pPr algn="ctr"/>
            <a:r>
              <a:rPr lang="ru-RU" sz="3200" b="1" dirty="0"/>
              <a:t>Целевой раздел.</a:t>
            </a:r>
          </a:p>
          <a:p>
            <a:pPr algn="just"/>
            <a:r>
              <a:rPr lang="ru-RU" sz="2800" b="1" dirty="0"/>
              <a:t>Пояснительная записка.</a:t>
            </a:r>
          </a:p>
          <a:p>
            <a:pPr marL="457200" indent="-457200" algn="just">
              <a:buFont typeface="Wingdings" panose="05000000000000000000" pitchFamily="2" charset="2"/>
              <a:buChar char="Ø"/>
            </a:pPr>
            <a:r>
              <a:rPr lang="ru-RU" sz="2800" dirty="0"/>
              <a:t> П.17 (Принципы ФОП НОО) в новой редакции.</a:t>
            </a:r>
          </a:p>
          <a:p>
            <a:pPr marL="457200" indent="-457200" algn="just">
              <a:buFont typeface="Wingdings" panose="05000000000000000000" pitchFamily="2" charset="2"/>
              <a:buChar char="Ø"/>
            </a:pPr>
            <a:r>
              <a:rPr lang="ru-RU" sz="2800" dirty="0"/>
              <a:t> Дали рекомендации по реализации ООП НОО трехгодичного срока</a:t>
            </a:r>
          </a:p>
          <a:p>
            <a:pPr marL="457200" indent="-457200" algn="just">
              <a:buFont typeface="Wingdings" panose="05000000000000000000" pitchFamily="2" charset="2"/>
              <a:buChar char="Ø"/>
            </a:pPr>
            <a:r>
              <a:rPr lang="ru-RU" sz="2800" dirty="0"/>
              <a:t>обучения: равномерно распределить образовательную нагрузку по ИУП в соответствии с СанПиН.</a:t>
            </a:r>
          </a:p>
          <a:p>
            <a:pPr algn="just"/>
            <a:r>
              <a:rPr lang="ru-RU" sz="2800" b="1" dirty="0"/>
              <a:t>Система оценки.</a:t>
            </a:r>
          </a:p>
          <a:p>
            <a:pPr marL="457200" indent="-457200" algn="just">
              <a:buFont typeface="Wingdings" panose="05000000000000000000" pitchFamily="2" charset="2"/>
              <a:buChar char="v"/>
            </a:pPr>
            <a:r>
              <a:rPr lang="ru-RU" sz="2800" dirty="0"/>
              <a:t> Даны рекомендации к проведению контрольных работ.</a:t>
            </a:r>
          </a:p>
          <a:p>
            <a:pPr marL="457200" indent="-457200" algn="just">
              <a:buFont typeface="Wingdings" panose="05000000000000000000" pitchFamily="2" charset="2"/>
              <a:buChar char="v"/>
            </a:pPr>
            <a:r>
              <a:rPr lang="ru-RU" sz="2800" dirty="0"/>
              <a:t>Контрольные работы проводятся со 2 класса. Оценочные процедуры не должны занимать больше 10% от всего объема учебного времени.</a:t>
            </a:r>
          </a:p>
          <a:p>
            <a:pPr marL="457200" indent="-457200" algn="just">
              <a:buFont typeface="Wingdings" panose="05000000000000000000" pitchFamily="2" charset="2"/>
              <a:buChar char="v"/>
            </a:pPr>
            <a:r>
              <a:rPr lang="ru-RU" sz="2800" dirty="0"/>
              <a:t> Разработали кодификатор требований к метапредметным результатам освоения ООП</a:t>
            </a:r>
          </a:p>
        </p:txBody>
      </p:sp>
    </p:spTree>
    <p:extLst>
      <p:ext uri="{BB962C8B-B14F-4D97-AF65-F5344CB8AC3E}">
        <p14:creationId xmlns:p14="http://schemas.microsoft.com/office/powerpoint/2010/main" val="14232400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1F9E4E-FCD7-4C66-9FC9-640ECDB0F8AD}"/>
              </a:ext>
            </a:extLst>
          </p:cNvPr>
          <p:cNvSpPr>
            <a:spLocks noChangeArrowheads="1"/>
          </p:cNvSpPr>
          <p:nvPr/>
        </p:nvSpPr>
        <p:spPr bwMode="auto">
          <a:xfrm>
            <a:off x="0" y="-37070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25" name="Рисунок 1" descr="➡">
            <a:extLst>
              <a:ext uri="{FF2B5EF4-FFF2-40B4-BE49-F238E27FC236}">
                <a16:creationId xmlns:a16="http://schemas.microsoft.com/office/drawing/2014/main" id="{12716779-C3A5-443A-8AF3-D7970585A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498"/>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779F827C-9848-4BB7-ACF1-8E9E6D19F1DF}"/>
              </a:ext>
            </a:extLst>
          </p:cNvPr>
          <p:cNvSpPr/>
          <p:nvPr/>
        </p:nvSpPr>
        <p:spPr>
          <a:xfrm>
            <a:off x="1047750" y="489794"/>
            <a:ext cx="9944100" cy="5909310"/>
          </a:xfrm>
          <a:prstGeom prst="rect">
            <a:avLst/>
          </a:prstGeom>
        </p:spPr>
        <p:txBody>
          <a:bodyPr wrap="square">
            <a:spAutoFit/>
          </a:bodyPr>
          <a:lstStyle/>
          <a:p>
            <a:pPr algn="ctr"/>
            <a:r>
              <a:rPr lang="ru-RU" sz="3200" b="1" dirty="0"/>
              <a:t>Содержательный раздел.</a:t>
            </a:r>
          </a:p>
          <a:p>
            <a:pPr marL="285750" indent="-285750">
              <a:buFont typeface="Wingdings" panose="05000000000000000000" pitchFamily="2" charset="2"/>
              <a:buChar char="Ø"/>
            </a:pPr>
            <a:r>
              <a:rPr lang="ru-RU" dirty="0"/>
              <a:t> </a:t>
            </a:r>
            <a:r>
              <a:rPr lang="ru-RU" sz="2400" dirty="0"/>
              <a:t>ФРП по русскому языку: общее число часов, рекомендованных</a:t>
            </a:r>
          </a:p>
          <a:p>
            <a:r>
              <a:rPr lang="ru-RU" sz="2400" dirty="0"/>
              <a:t>для изучения русского языка – 675 (по 5 в неделю в каждом классе). </a:t>
            </a:r>
          </a:p>
          <a:p>
            <a:pPr marL="342900" indent="-342900">
              <a:buFont typeface="Wingdings" panose="05000000000000000000" pitchFamily="2" charset="2"/>
              <a:buChar char="Ø"/>
            </a:pPr>
            <a:endParaRPr lang="ru-RU" sz="1400" dirty="0"/>
          </a:p>
          <a:p>
            <a:pPr marL="342900" indent="-342900">
              <a:buFont typeface="Wingdings" panose="05000000000000000000" pitchFamily="2" charset="2"/>
              <a:buChar char="Ø"/>
            </a:pPr>
            <a:r>
              <a:rPr lang="ru-RU" sz="2400" dirty="0"/>
              <a:t>По 5 ФУП –540 (4 часа в неделю). Добавили 2 варианта поурочного планирования: по учебникам «Азбука» В.Г. Горецкого, «Русский язык» В.П. </a:t>
            </a:r>
            <a:r>
              <a:rPr lang="ru-RU" sz="2400" dirty="0" err="1"/>
              <a:t>Канакиной</a:t>
            </a:r>
            <a:r>
              <a:rPr lang="ru-RU" sz="2400" dirty="0"/>
              <a:t>, </a:t>
            </a:r>
            <a:r>
              <a:rPr lang="ru-RU" sz="2400" dirty="0" err="1"/>
              <a:t>В.Г.Горецкого</a:t>
            </a:r>
            <a:r>
              <a:rPr lang="ru-RU" sz="2400" dirty="0"/>
              <a:t> и для самостоятельного конструирования. Добавили кодификатор требований к результатам освоения ООП НОО.</a:t>
            </a:r>
          </a:p>
          <a:p>
            <a:endParaRPr lang="ru-RU" sz="1400" dirty="0"/>
          </a:p>
          <a:p>
            <a:pPr marL="342900" indent="-342900">
              <a:buFont typeface="Wingdings" panose="05000000000000000000" pitchFamily="2" charset="2"/>
              <a:buChar char="Ø"/>
            </a:pPr>
            <a:r>
              <a:rPr lang="ru-RU" sz="2400" dirty="0"/>
              <a:t>ФРП по литературному чтению: рекомендуемое количество часов в2-4 классах – 136 (4 часа в неделю), по ФУП №3-5 по 102 часа (3 часа в неделю). Дополнили поурочным планированием в 2 вариантах: по учебникам «Азбука» </a:t>
            </a:r>
            <a:r>
              <a:rPr lang="ru-RU" sz="2400" dirty="0" err="1"/>
              <a:t>В.Г.Горецкого</a:t>
            </a:r>
            <a:r>
              <a:rPr lang="ru-RU" sz="2400" dirty="0"/>
              <a:t>, «Литературное чтение» Л.Ф, Климановой, В.Г. Горецкого, М.В, </a:t>
            </a:r>
            <a:r>
              <a:rPr lang="ru-RU" sz="2400" dirty="0" err="1"/>
              <a:t>Головановой</a:t>
            </a:r>
            <a:r>
              <a:rPr lang="ru-RU" sz="2400" dirty="0"/>
              <a:t> и др. и для самостоятельного конструирования. Добавили кодификатор требований к результатам освоения ООП НОО</a:t>
            </a:r>
          </a:p>
        </p:txBody>
      </p:sp>
    </p:spTree>
    <p:extLst>
      <p:ext uri="{BB962C8B-B14F-4D97-AF65-F5344CB8AC3E}">
        <p14:creationId xmlns:p14="http://schemas.microsoft.com/office/powerpoint/2010/main" val="1182203460"/>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1F9E4E-FCD7-4C66-9FC9-640ECDB0F8AD}"/>
              </a:ext>
            </a:extLst>
          </p:cNvPr>
          <p:cNvSpPr>
            <a:spLocks noChangeArrowheads="1"/>
          </p:cNvSpPr>
          <p:nvPr/>
        </p:nvSpPr>
        <p:spPr bwMode="auto">
          <a:xfrm>
            <a:off x="0" y="-37070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25" name="Рисунок 1" descr="➡">
            <a:extLst>
              <a:ext uri="{FF2B5EF4-FFF2-40B4-BE49-F238E27FC236}">
                <a16:creationId xmlns:a16="http://schemas.microsoft.com/office/drawing/2014/main" id="{12716779-C3A5-443A-8AF3-D7970585A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498"/>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a:extLst>
              <a:ext uri="{FF2B5EF4-FFF2-40B4-BE49-F238E27FC236}">
                <a16:creationId xmlns:a16="http://schemas.microsoft.com/office/drawing/2014/main" id="{00A920AC-80E7-4A92-B5CB-DB6857F199BA}"/>
              </a:ext>
            </a:extLst>
          </p:cNvPr>
          <p:cNvSpPr/>
          <p:nvPr/>
        </p:nvSpPr>
        <p:spPr>
          <a:xfrm>
            <a:off x="428625" y="389662"/>
            <a:ext cx="11287125" cy="5016758"/>
          </a:xfrm>
          <a:prstGeom prst="rect">
            <a:avLst/>
          </a:prstGeom>
        </p:spPr>
        <p:txBody>
          <a:bodyPr wrap="square">
            <a:spAutoFit/>
          </a:bodyPr>
          <a:lstStyle/>
          <a:p>
            <a:pPr algn="ctr"/>
            <a:endParaRPr lang="ru-RU" sz="3200" b="1" dirty="0"/>
          </a:p>
          <a:p>
            <a:pPr algn="ctr"/>
            <a:r>
              <a:rPr lang="ru-RU" sz="3200" b="1" dirty="0"/>
              <a:t>Содержательный раздел.</a:t>
            </a:r>
          </a:p>
          <a:p>
            <a:endParaRPr lang="ru-RU" sz="3200" dirty="0"/>
          </a:p>
          <a:p>
            <a:pPr marL="342900" indent="-342900">
              <a:buFont typeface="Wingdings" panose="05000000000000000000" pitchFamily="2" charset="2"/>
              <a:buChar char="Ø"/>
            </a:pPr>
            <a:r>
              <a:rPr lang="ru-RU" sz="2800" dirty="0"/>
              <a:t>ФРП по родным языкам и литературному чтению на родном языке:</a:t>
            </a:r>
          </a:p>
          <a:p>
            <a:r>
              <a:rPr lang="ru-RU" sz="2800" dirty="0"/>
              <a:t>возможность корректировки общего числа часов.</a:t>
            </a:r>
          </a:p>
          <a:p>
            <a:pPr marL="342900" indent="-342900">
              <a:buFont typeface="Wingdings" panose="05000000000000000000" pitchFamily="2" charset="2"/>
              <a:buChar char="Ø"/>
            </a:pPr>
            <a:endParaRPr lang="ru-RU" sz="2800" dirty="0"/>
          </a:p>
          <a:p>
            <a:pPr marL="342900" indent="-342900">
              <a:buFont typeface="Wingdings" panose="05000000000000000000" pitchFamily="2" charset="2"/>
              <a:buChar char="Ø"/>
            </a:pPr>
            <a:r>
              <a:rPr lang="ru-RU" sz="2800" dirty="0"/>
              <a:t> ФРП по английскому, немецкому, французскому, испанскому языкам: добавили кодификатор требований к результатам освоения ООП НОО.</a:t>
            </a:r>
          </a:p>
          <a:p>
            <a:pPr marL="342900" indent="-342900">
              <a:buFont typeface="Wingdings" panose="05000000000000000000" pitchFamily="2" charset="2"/>
              <a:buChar char="Ø"/>
            </a:pPr>
            <a:endParaRPr lang="ru-RU" sz="2800" dirty="0"/>
          </a:p>
          <a:p>
            <a:pPr marL="342900" indent="-342900">
              <a:buFont typeface="Wingdings" panose="05000000000000000000" pitchFamily="2" charset="2"/>
              <a:buChar char="Ø"/>
            </a:pPr>
            <a:r>
              <a:rPr lang="ru-RU" sz="2800" dirty="0"/>
              <a:t>ФРП по математике: добавили кодификатор требований к</a:t>
            </a:r>
            <a:br>
              <a:rPr lang="ru-RU" sz="2800" dirty="0"/>
            </a:br>
            <a:r>
              <a:rPr lang="ru-RU" sz="2800" dirty="0"/>
              <a:t>результатам освоения ООП НОО.</a:t>
            </a:r>
          </a:p>
        </p:txBody>
      </p:sp>
    </p:spTree>
    <p:extLst>
      <p:ext uri="{BB962C8B-B14F-4D97-AF65-F5344CB8AC3E}">
        <p14:creationId xmlns:p14="http://schemas.microsoft.com/office/powerpoint/2010/main" val="19872120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1F9E4E-FCD7-4C66-9FC9-640ECDB0F8AD}"/>
              </a:ext>
            </a:extLst>
          </p:cNvPr>
          <p:cNvSpPr>
            <a:spLocks noChangeArrowheads="1"/>
          </p:cNvSpPr>
          <p:nvPr/>
        </p:nvSpPr>
        <p:spPr bwMode="auto">
          <a:xfrm>
            <a:off x="0" y="-37070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25" name="Рисунок 1" descr="➡">
            <a:extLst>
              <a:ext uri="{FF2B5EF4-FFF2-40B4-BE49-F238E27FC236}">
                <a16:creationId xmlns:a16="http://schemas.microsoft.com/office/drawing/2014/main" id="{12716779-C3A5-443A-8AF3-D7970585A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498"/>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a:extLst>
              <a:ext uri="{FF2B5EF4-FFF2-40B4-BE49-F238E27FC236}">
                <a16:creationId xmlns:a16="http://schemas.microsoft.com/office/drawing/2014/main" id="{67A293C2-7A40-4A58-A335-E54834A55AB3}"/>
              </a:ext>
            </a:extLst>
          </p:cNvPr>
          <p:cNvSpPr/>
          <p:nvPr/>
        </p:nvSpPr>
        <p:spPr>
          <a:xfrm>
            <a:off x="1295401" y="923925"/>
            <a:ext cx="9344024" cy="4493538"/>
          </a:xfrm>
          <a:prstGeom prst="rect">
            <a:avLst/>
          </a:prstGeom>
        </p:spPr>
        <p:txBody>
          <a:bodyPr wrap="square">
            <a:spAutoFit/>
          </a:bodyPr>
          <a:lstStyle/>
          <a:p>
            <a:pPr algn="ctr"/>
            <a:r>
              <a:rPr lang="ru-RU" sz="3200" b="1" dirty="0"/>
              <a:t>Содержательный раздел.</a:t>
            </a:r>
          </a:p>
          <a:p>
            <a:endParaRPr lang="ru-RU" dirty="0"/>
          </a:p>
          <a:p>
            <a:pPr marL="285750" indent="-285750">
              <a:buFont typeface="Wingdings" panose="05000000000000000000" pitchFamily="2" charset="2"/>
              <a:buChar char="Ø"/>
            </a:pPr>
            <a:r>
              <a:rPr lang="ru-RU" sz="2000" dirty="0"/>
              <a:t>ФРП по окружающему миру: добавили 2 варианта поурочного планирования (по учебнику А.А. Плешакова и для самостоятельного конструирования). </a:t>
            </a:r>
          </a:p>
          <a:p>
            <a:r>
              <a:rPr lang="ru-RU" sz="2000" dirty="0"/>
              <a:t>Добавили кодификатор требований к результатам освоения ООП НОО.</a:t>
            </a:r>
          </a:p>
          <a:p>
            <a:pPr marL="285750" indent="-285750">
              <a:buFont typeface="Wingdings" panose="05000000000000000000" pitchFamily="2" charset="2"/>
              <a:buChar char="Ø"/>
            </a:pPr>
            <a:endParaRPr lang="ru-RU" sz="2000" dirty="0"/>
          </a:p>
          <a:p>
            <a:pPr marL="285750" indent="-285750">
              <a:buFont typeface="Wingdings" panose="05000000000000000000" pitchFamily="2" charset="2"/>
              <a:buChar char="Ø"/>
            </a:pPr>
            <a:r>
              <a:rPr lang="ru-RU" sz="2000" dirty="0"/>
              <a:t> ФРП по труду (технологии): слово «толерантность» заменили на «уважение». Добавили поурочное планирование.</a:t>
            </a:r>
          </a:p>
          <a:p>
            <a:pPr marL="285750" indent="-285750">
              <a:buFont typeface="Wingdings" panose="05000000000000000000" pitchFamily="2" charset="2"/>
              <a:buChar char="Ø"/>
            </a:pPr>
            <a:endParaRPr lang="ru-RU" sz="2000" dirty="0"/>
          </a:p>
          <a:p>
            <a:pPr marL="285750" indent="-285750">
              <a:buFont typeface="Wingdings" panose="05000000000000000000" pitchFamily="2" charset="2"/>
              <a:buChar char="Ø"/>
            </a:pPr>
            <a:r>
              <a:rPr lang="ru-RU" sz="2000" dirty="0"/>
              <a:t>ФРП по физической культуре: общее количество часов – 405 (3</a:t>
            </a:r>
          </a:p>
          <a:p>
            <a:r>
              <a:rPr lang="ru-RU" sz="2000" dirty="0"/>
              <a:t>часа в неделю), по ФУП №1 – 303 часа (в 1 – 1 час, в 2-4 – 2 часа), по ФУП №2,3-5 - 270 часов (2 часа в неделю). Новая редакция модуля «Коньки».</a:t>
            </a:r>
          </a:p>
          <a:p>
            <a:pPr marL="285750" indent="-285750">
              <a:buFont typeface="Wingdings" panose="05000000000000000000" pitchFamily="2" charset="2"/>
              <a:buChar char="Ø"/>
            </a:pPr>
            <a:endParaRPr lang="ru-RU" dirty="0"/>
          </a:p>
          <a:p>
            <a:endParaRPr lang="ru-RU" dirty="0"/>
          </a:p>
        </p:txBody>
      </p:sp>
    </p:spTree>
    <p:extLst>
      <p:ext uri="{BB962C8B-B14F-4D97-AF65-F5344CB8AC3E}">
        <p14:creationId xmlns:p14="http://schemas.microsoft.com/office/powerpoint/2010/main" val="1143438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1F9E4E-FCD7-4C66-9FC9-640ECDB0F8AD}"/>
              </a:ext>
            </a:extLst>
          </p:cNvPr>
          <p:cNvSpPr>
            <a:spLocks noChangeArrowheads="1"/>
          </p:cNvSpPr>
          <p:nvPr/>
        </p:nvSpPr>
        <p:spPr bwMode="auto">
          <a:xfrm>
            <a:off x="0" y="-37070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25" name="Рисунок 1" descr="➡">
            <a:extLst>
              <a:ext uri="{FF2B5EF4-FFF2-40B4-BE49-F238E27FC236}">
                <a16:creationId xmlns:a16="http://schemas.microsoft.com/office/drawing/2014/main" id="{12716779-C3A5-443A-8AF3-D7970585A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498"/>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a:extLst>
              <a:ext uri="{FF2B5EF4-FFF2-40B4-BE49-F238E27FC236}">
                <a16:creationId xmlns:a16="http://schemas.microsoft.com/office/drawing/2014/main" id="{56A30E17-9ABC-4807-9F2B-9E5E3A79FD69}"/>
              </a:ext>
            </a:extLst>
          </p:cNvPr>
          <p:cNvSpPr/>
          <p:nvPr/>
        </p:nvSpPr>
        <p:spPr>
          <a:xfrm>
            <a:off x="962025" y="698064"/>
            <a:ext cx="10496550" cy="4893647"/>
          </a:xfrm>
          <a:prstGeom prst="rect">
            <a:avLst/>
          </a:prstGeom>
        </p:spPr>
        <p:txBody>
          <a:bodyPr wrap="square">
            <a:spAutoFit/>
          </a:bodyPr>
          <a:lstStyle/>
          <a:p>
            <a:pPr algn="ctr"/>
            <a:r>
              <a:rPr lang="ru-RU" sz="3200" b="1" dirty="0"/>
              <a:t>Учебный план.</a:t>
            </a:r>
          </a:p>
          <a:p>
            <a:pPr marL="285750" indent="-285750">
              <a:buFont typeface="Wingdings" panose="05000000000000000000" pitchFamily="2" charset="2"/>
              <a:buChar char="v"/>
            </a:pPr>
            <a:r>
              <a:rPr lang="ru-RU" dirty="0"/>
              <a:t> </a:t>
            </a:r>
            <a:r>
              <a:rPr lang="ru-RU" sz="2800" dirty="0"/>
              <a:t>Вариант 1: 3 физкультуры в 1 классе, общее количество часов</a:t>
            </a:r>
          </a:p>
          <a:p>
            <a:r>
              <a:rPr lang="ru-RU" sz="2800" dirty="0"/>
              <a:t>пересчитали с учетом 16 часов в 1 классе в сентябре-октябре (2999, было 3039).</a:t>
            </a:r>
          </a:p>
          <a:p>
            <a:endParaRPr lang="ru-RU" sz="2800" dirty="0"/>
          </a:p>
          <a:p>
            <a:pPr marL="457200" indent="-457200">
              <a:buFont typeface="Wingdings" panose="05000000000000000000" pitchFamily="2" charset="2"/>
              <a:buChar char="v"/>
            </a:pPr>
            <a:r>
              <a:rPr lang="ru-RU" sz="2800" dirty="0"/>
              <a:t> Вариант 2: общее количество часов пересчитали с учетом 16</a:t>
            </a:r>
          </a:p>
          <a:p>
            <a:r>
              <a:rPr lang="ru-RU" sz="2800" dirty="0"/>
              <a:t>часов в 1 классе в сентябре-октябре (3305, было 3345).</a:t>
            </a:r>
          </a:p>
          <a:p>
            <a:endParaRPr lang="ru-RU" sz="2800" dirty="0"/>
          </a:p>
          <a:p>
            <a:pPr marL="457200" indent="-457200">
              <a:buFont typeface="Wingdings" panose="05000000000000000000" pitchFamily="2" charset="2"/>
              <a:buChar char="v"/>
            </a:pPr>
            <a:r>
              <a:rPr lang="ru-RU" sz="2800" dirty="0"/>
              <a:t> Вариант 3: родной язык + литературное чтение – 1 час в 1</a:t>
            </a:r>
          </a:p>
          <a:p>
            <a:r>
              <a:rPr lang="ru-RU" sz="2800" dirty="0"/>
              <a:t>классе, было 2, общее количество часов пересчитали с учетом 16 часов в 1 классе в сентябре-октябре (2966, было 3039).</a:t>
            </a:r>
          </a:p>
        </p:txBody>
      </p:sp>
    </p:spTree>
    <p:extLst>
      <p:ext uri="{BB962C8B-B14F-4D97-AF65-F5344CB8AC3E}">
        <p14:creationId xmlns:p14="http://schemas.microsoft.com/office/powerpoint/2010/main" val="3593959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1F9E4E-FCD7-4C66-9FC9-640ECDB0F8AD}"/>
              </a:ext>
            </a:extLst>
          </p:cNvPr>
          <p:cNvSpPr>
            <a:spLocks noChangeArrowheads="1"/>
          </p:cNvSpPr>
          <p:nvPr/>
        </p:nvSpPr>
        <p:spPr bwMode="auto">
          <a:xfrm>
            <a:off x="0" y="-37070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25" name="Рисунок 1" descr="➡">
            <a:extLst>
              <a:ext uri="{FF2B5EF4-FFF2-40B4-BE49-F238E27FC236}">
                <a16:creationId xmlns:a16="http://schemas.microsoft.com/office/drawing/2014/main" id="{12716779-C3A5-443A-8AF3-D7970585A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498"/>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a:extLst>
              <a:ext uri="{FF2B5EF4-FFF2-40B4-BE49-F238E27FC236}">
                <a16:creationId xmlns:a16="http://schemas.microsoft.com/office/drawing/2014/main" id="{A0F4B5CD-7CF1-407F-B497-42B6A8D16C28}"/>
              </a:ext>
            </a:extLst>
          </p:cNvPr>
          <p:cNvSpPr/>
          <p:nvPr/>
        </p:nvSpPr>
        <p:spPr>
          <a:xfrm>
            <a:off x="866775" y="777359"/>
            <a:ext cx="10210799" cy="5447645"/>
          </a:xfrm>
          <a:prstGeom prst="rect">
            <a:avLst/>
          </a:prstGeom>
        </p:spPr>
        <p:txBody>
          <a:bodyPr wrap="square">
            <a:spAutoFit/>
          </a:bodyPr>
          <a:lstStyle/>
          <a:p>
            <a:pPr algn="ctr"/>
            <a:r>
              <a:rPr lang="ru-RU" sz="3200" b="1" dirty="0"/>
              <a:t>Учебный план.</a:t>
            </a:r>
          </a:p>
          <a:p>
            <a:endParaRPr lang="ru-RU" dirty="0"/>
          </a:p>
          <a:p>
            <a:pPr marL="285750" indent="-285750">
              <a:buFont typeface="Wingdings" panose="05000000000000000000" pitchFamily="2" charset="2"/>
              <a:buChar char="v"/>
            </a:pPr>
            <a:r>
              <a:rPr lang="ru-RU" sz="2800" dirty="0"/>
              <a:t>Вариант 4: убрали 1 час литературного чтения на родном языке в 1 классе, общее количество часов пересчитали с учетом 16 часов в 1 классе в сентябре-октябре (3272, было 3345).</a:t>
            </a:r>
          </a:p>
          <a:p>
            <a:pPr marL="285750" indent="-285750">
              <a:buFont typeface="Wingdings" panose="05000000000000000000" pitchFamily="2" charset="2"/>
              <a:buChar char="v"/>
            </a:pPr>
            <a:endParaRPr lang="ru-RU" sz="2800" dirty="0"/>
          </a:p>
          <a:p>
            <a:pPr marL="285750" indent="-285750">
              <a:buFont typeface="Wingdings" panose="05000000000000000000" pitchFamily="2" charset="2"/>
              <a:buChar char="v"/>
            </a:pPr>
            <a:r>
              <a:rPr lang="ru-RU" sz="2800" dirty="0"/>
              <a:t> Вариант 5: убрали 1 час родного языка в 1 классах (было 2), общее количество часов пересчитали с учетом 16 часов в 1 классе в сентябре-октябре (3305, было 3345).</a:t>
            </a:r>
          </a:p>
          <a:p>
            <a:endParaRPr lang="ru-RU" sz="2800" dirty="0"/>
          </a:p>
          <a:p>
            <a:pPr marL="285750" indent="-285750">
              <a:buFont typeface="Wingdings" panose="05000000000000000000" pitchFamily="2" charset="2"/>
              <a:buChar char="v"/>
            </a:pPr>
            <a:r>
              <a:rPr lang="ru-RU" sz="2800" dirty="0"/>
              <a:t> Изменили общее количество часов за 4 года: не менее 2966(было не менее 2954) и не более 3305 (было не более 3345).</a:t>
            </a:r>
          </a:p>
          <a:p>
            <a:endParaRPr lang="ru-RU" dirty="0"/>
          </a:p>
        </p:txBody>
      </p:sp>
    </p:spTree>
    <p:extLst>
      <p:ext uri="{BB962C8B-B14F-4D97-AF65-F5344CB8AC3E}">
        <p14:creationId xmlns:p14="http://schemas.microsoft.com/office/powerpoint/2010/main" val="17330239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1F9E4E-FCD7-4C66-9FC9-640ECDB0F8AD}"/>
              </a:ext>
            </a:extLst>
          </p:cNvPr>
          <p:cNvSpPr>
            <a:spLocks noChangeArrowheads="1"/>
          </p:cNvSpPr>
          <p:nvPr/>
        </p:nvSpPr>
        <p:spPr bwMode="auto">
          <a:xfrm>
            <a:off x="0" y="-37070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25" name="Рисунок 1" descr="➡">
            <a:extLst>
              <a:ext uri="{FF2B5EF4-FFF2-40B4-BE49-F238E27FC236}">
                <a16:creationId xmlns:a16="http://schemas.microsoft.com/office/drawing/2014/main" id="{12716779-C3A5-443A-8AF3-D7970585A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498"/>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a:extLst>
              <a:ext uri="{FF2B5EF4-FFF2-40B4-BE49-F238E27FC236}">
                <a16:creationId xmlns:a16="http://schemas.microsoft.com/office/drawing/2014/main" id="{A0F4B5CD-7CF1-407F-B497-42B6A8D16C28}"/>
              </a:ext>
            </a:extLst>
          </p:cNvPr>
          <p:cNvSpPr/>
          <p:nvPr/>
        </p:nvSpPr>
        <p:spPr>
          <a:xfrm>
            <a:off x="866775" y="777359"/>
            <a:ext cx="10210799" cy="4462760"/>
          </a:xfrm>
          <a:prstGeom prst="rect">
            <a:avLst/>
          </a:prstGeom>
        </p:spPr>
        <p:txBody>
          <a:bodyPr wrap="square">
            <a:spAutoFit/>
          </a:bodyPr>
          <a:lstStyle/>
          <a:p>
            <a:pPr algn="ctr"/>
            <a:r>
              <a:rPr lang="ru-RU" sz="3200" b="1" dirty="0"/>
              <a:t>Учебный план.</a:t>
            </a:r>
          </a:p>
          <a:p>
            <a:endParaRPr lang="ru-RU" dirty="0"/>
          </a:p>
          <a:p>
            <a:pPr marL="285750" indent="-285750" algn="just">
              <a:buFont typeface="Wingdings" panose="05000000000000000000" pitchFamily="2" charset="2"/>
              <a:buChar char="v"/>
            </a:pPr>
            <a:r>
              <a:rPr lang="ru-RU" sz="2400" dirty="0"/>
              <a:t>При реализации ФУП №1, 3-5 третий час физической культуры рекомендовано реализовывать за счет части, формируемой участниками образовательных отношений, включая использование учебных модулей по видам спорта (было «за счет часов части, формируемой участниками образовательных отношений, часов внеурочной деятельности и (или) за счёт посещения обучающимися спортивных секций, школьных спортивных клубов»).</a:t>
            </a:r>
          </a:p>
          <a:p>
            <a:pPr algn="just"/>
            <a:endParaRPr lang="ru-RU" sz="2400" dirty="0"/>
          </a:p>
          <a:p>
            <a:pPr marL="285750" indent="-285750" algn="just">
              <a:buFont typeface="Wingdings" panose="05000000000000000000" pitchFamily="2" charset="2"/>
              <a:buChar char="v"/>
            </a:pPr>
            <a:r>
              <a:rPr lang="ru-RU" sz="2400" dirty="0"/>
              <a:t> Даны рекомендации к домашнему заданию.</a:t>
            </a:r>
          </a:p>
          <a:p>
            <a:endParaRPr lang="ru-RU" dirty="0"/>
          </a:p>
        </p:txBody>
      </p:sp>
    </p:spTree>
    <p:extLst>
      <p:ext uri="{BB962C8B-B14F-4D97-AF65-F5344CB8AC3E}">
        <p14:creationId xmlns:p14="http://schemas.microsoft.com/office/powerpoint/2010/main" val="3548592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1F9E4E-FCD7-4C66-9FC9-640ECDB0F8AD}"/>
              </a:ext>
            </a:extLst>
          </p:cNvPr>
          <p:cNvSpPr>
            <a:spLocks noChangeArrowheads="1"/>
          </p:cNvSpPr>
          <p:nvPr/>
        </p:nvSpPr>
        <p:spPr bwMode="auto">
          <a:xfrm>
            <a:off x="0" y="-37070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25" name="Рисунок 1" descr="➡">
            <a:extLst>
              <a:ext uri="{FF2B5EF4-FFF2-40B4-BE49-F238E27FC236}">
                <a16:creationId xmlns:a16="http://schemas.microsoft.com/office/drawing/2014/main" id="{12716779-C3A5-443A-8AF3-D7970585A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498"/>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a:extLst>
              <a:ext uri="{FF2B5EF4-FFF2-40B4-BE49-F238E27FC236}">
                <a16:creationId xmlns:a16="http://schemas.microsoft.com/office/drawing/2014/main" id="{28B0F619-20D5-4DCF-BA04-8848867537C5}"/>
              </a:ext>
            </a:extLst>
          </p:cNvPr>
          <p:cNvSpPr/>
          <p:nvPr/>
        </p:nvSpPr>
        <p:spPr>
          <a:xfrm>
            <a:off x="1104900" y="784563"/>
            <a:ext cx="10039350" cy="4955203"/>
          </a:xfrm>
          <a:prstGeom prst="rect">
            <a:avLst/>
          </a:prstGeom>
        </p:spPr>
        <p:txBody>
          <a:bodyPr wrap="square">
            <a:spAutoFit/>
          </a:bodyPr>
          <a:lstStyle/>
          <a:p>
            <a:pPr algn="ctr"/>
            <a:r>
              <a:rPr lang="ru-RU" sz="3200" b="1" dirty="0"/>
              <a:t>Календарный учебный график.</a:t>
            </a:r>
          </a:p>
          <a:p>
            <a:pPr algn="just"/>
            <a:endParaRPr lang="ru-RU" sz="3200" b="1" dirty="0"/>
          </a:p>
          <a:p>
            <a:pPr algn="just"/>
            <a:r>
              <a:rPr lang="ru-RU" dirty="0"/>
              <a:t> </a:t>
            </a:r>
            <a:r>
              <a:rPr lang="ru-RU" sz="2800" dirty="0"/>
              <a:t>Режим работы и график учебного года устанавливается ОО самостоятельно. </a:t>
            </a:r>
          </a:p>
          <a:p>
            <a:pPr algn="just"/>
            <a:endParaRPr lang="ru-RU" sz="2800" dirty="0"/>
          </a:p>
          <a:p>
            <a:pPr algn="just"/>
            <a:r>
              <a:rPr lang="ru-RU" sz="2800" dirty="0"/>
              <a:t>Суммарная продолжительность каникул: не менее 133 дней при 19 неделях, 126 дней при 18 неделях. </a:t>
            </a:r>
          </a:p>
          <a:p>
            <a:pPr algn="just"/>
            <a:endParaRPr lang="ru-RU" sz="2800" dirty="0"/>
          </a:p>
          <a:p>
            <a:pPr algn="just"/>
            <a:r>
              <a:rPr lang="ru-RU" sz="2800" b="1" dirty="0"/>
              <a:t>При возникновении ЧС можно вводить дополнительные каникулы в течение учебного года со сдвигом учебного процесса на летние месяцы.</a:t>
            </a:r>
          </a:p>
        </p:txBody>
      </p:sp>
    </p:spTree>
    <p:extLst>
      <p:ext uri="{BB962C8B-B14F-4D97-AF65-F5344CB8AC3E}">
        <p14:creationId xmlns:p14="http://schemas.microsoft.com/office/powerpoint/2010/main" val="1049239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39</TotalTime>
  <Words>784</Words>
  <Application>Microsoft Office PowerPoint</Application>
  <PresentationFormat>Широкоэкранный</PresentationFormat>
  <Paragraphs>74</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Garamond</vt:lpstr>
      <vt:lpstr>Wingdings</vt:lpstr>
      <vt:lpstr>Натуральные материалы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борис баронин</dc:creator>
  <cp:lastModifiedBy>Admin</cp:lastModifiedBy>
  <cp:revision>5</cp:revision>
  <dcterms:created xsi:type="dcterms:W3CDTF">2025-03-12T10:29:37Z</dcterms:created>
  <dcterms:modified xsi:type="dcterms:W3CDTF">2025-06-19T05:39:36Z</dcterms:modified>
</cp:coreProperties>
</file>